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5" r:id="rId11"/>
    <p:sldId id="278" r:id="rId12"/>
    <p:sldId id="268" r:id="rId13"/>
    <p:sldId id="267" r:id="rId14"/>
    <p:sldId id="269" r:id="rId15"/>
    <p:sldId id="279" r:id="rId16"/>
    <p:sldId id="273" r:id="rId17"/>
    <p:sldId id="272" r:id="rId18"/>
    <p:sldId id="275" r:id="rId19"/>
    <p:sldId id="274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‹N›</a:t>
            </a:fld>
            <a:endParaRPr lang="en-US" sz="1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008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5431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40763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7096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‹N›</a:t>
            </a:fld>
            <a:endParaRPr lang="en-US" sz="1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91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3/28/2021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58479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3/28/2021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85401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3/28/2021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72495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3/28/2021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99779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3/28/2021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87166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3/28/2021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27325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3/28/2021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‹N›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30882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BEJlgXBNzY" TargetMode="External"/><Relationship Id="rId2" Type="http://schemas.openxmlformats.org/officeDocument/2006/relationships/hyperlink" Target="https://www.youtube.com/watch?v=2iriejQTgF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33B252-6E78-48A3-94E5-ED9860350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380010"/>
            <a:ext cx="9966960" cy="2546070"/>
          </a:xfrm>
        </p:spPr>
        <p:txBody>
          <a:bodyPr>
            <a:normAutofit/>
          </a:bodyPr>
          <a:lstStyle/>
          <a:p>
            <a:r>
              <a:rPr lang="en-GB" dirty="0"/>
              <a:t>ROLE OF NUTRITION IN SPORT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24C72FB-0B51-4181-AAC1-0B7BB5458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8273" y="2878044"/>
            <a:ext cx="8767860" cy="1388165"/>
          </a:xfrm>
        </p:spPr>
        <p:txBody>
          <a:bodyPr>
            <a:normAutofit/>
          </a:bodyPr>
          <a:lstStyle/>
          <a:p>
            <a:r>
              <a:rPr lang="it-IT" dirty="0"/>
              <a:t>Francesco Di Martino Comaschi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00DDD40-E04D-47C7-9C09-56A305FEA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793" y="4120737"/>
            <a:ext cx="7823333" cy="220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87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B5ABF80-2CA7-4E17-B99D-F397EA72A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10012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000" b="1" cap="all" dirty="0">
                <a:solidFill>
                  <a:schemeClr val="tx1"/>
                </a:solidFill>
              </a:rPr>
              <a:t>Protein's intake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7602D57-5EE6-4FED-9DEB-8C3FB109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" y="243840"/>
            <a:ext cx="1439209" cy="20366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B539C2D-84F0-436D-9AF9-4277A694BBBA}"/>
              </a:ext>
            </a:extLst>
          </p:cNvPr>
          <p:cNvSpPr txBox="1"/>
          <p:nvPr/>
        </p:nvSpPr>
        <p:spPr>
          <a:xfrm>
            <a:off x="2067747" y="1695338"/>
            <a:ext cx="83483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Proteins are like the '' building blocks '' of our body, especially our muscles, but they can also be used as a form of energy. The ideal quantity to consume them daily is linked to the body weight of a single individual and his physical activity; the higher they are, the higher the need for protein.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7675C29-7CCC-4F83-B273-CB14876F0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638" y="3608544"/>
            <a:ext cx="2731245" cy="273124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65720A5-811B-446A-9541-DFBF3A914598}"/>
              </a:ext>
            </a:extLst>
          </p:cNvPr>
          <p:cNvSpPr txBox="1"/>
          <p:nvPr/>
        </p:nvSpPr>
        <p:spPr>
          <a:xfrm>
            <a:off x="850526" y="3943286"/>
            <a:ext cx="53913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Sedentary  people 0,8 g per kg/day.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Athletes 1,2-1,4g per kg/day.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Professional Athletes 1,6-1,7 g per kg/day.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BA4B356-C9E9-41DF-8ABA-66711234575F}"/>
              </a:ext>
            </a:extLst>
          </p:cNvPr>
          <p:cNvSpPr txBox="1"/>
          <p:nvPr/>
        </p:nvSpPr>
        <p:spPr>
          <a:xfrm>
            <a:off x="1235033" y="5486400"/>
            <a:ext cx="7825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Proteins from, vegetable sources, have a lower amounts of essential ammino acids and the presence of elements that may block their absorption.  For people, who have a vegan diet, is advised to increase the protein intake of 10/15%.</a:t>
            </a:r>
          </a:p>
        </p:txBody>
      </p:sp>
    </p:spTree>
    <p:extLst>
      <p:ext uri="{BB962C8B-B14F-4D97-AF65-F5344CB8AC3E}">
        <p14:creationId xmlns:p14="http://schemas.microsoft.com/office/powerpoint/2010/main" val="185500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B5ABF80-2CA7-4E17-B99D-F397EA72A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921" y="87217"/>
            <a:ext cx="8640201" cy="11318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000" b="1" cap="all" dirty="0">
                <a:solidFill>
                  <a:schemeClr val="tx1"/>
                </a:solidFill>
              </a:rPr>
              <a:t>Animal protein sources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21E5EC5-AE72-40F4-BA7C-1C230641F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39" y="236221"/>
            <a:ext cx="1438781" cy="2036240"/>
          </a:xfrm>
          <a:prstGeom prst="rect">
            <a:avLst/>
          </a:prstGeom>
        </p:spPr>
      </p:pic>
      <p:graphicFrame>
        <p:nvGraphicFramePr>
          <p:cNvPr id="10" name="Oggetto 9">
            <a:extLst>
              <a:ext uri="{FF2B5EF4-FFF2-40B4-BE49-F238E27FC236}">
                <a16:creationId xmlns:a16="http://schemas.microsoft.com/office/drawing/2014/main" id="{4FF5F081-E78C-4569-A30B-4CD3E619D4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6214132"/>
              </p:ext>
            </p:extLst>
          </p:nvPr>
        </p:nvGraphicFramePr>
        <p:xfrm>
          <a:off x="516804" y="2468984"/>
          <a:ext cx="5694362" cy="375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657425" imgH="1752777" progId="Excel.Sheet.12">
                  <p:embed/>
                </p:oleObj>
              </mc:Choice>
              <mc:Fallback>
                <p:oleObj name="Worksheet" r:id="rId3" imgW="2657425" imgH="1752777" progId="Excel.Sheet.12">
                  <p:embed/>
                  <p:pic>
                    <p:nvPicPr>
                      <p:cNvPr id="12" name="Oggetto 11">
                        <a:extLst>
                          <a:ext uri="{FF2B5EF4-FFF2-40B4-BE49-F238E27FC236}">
                            <a16:creationId xmlns:a16="http://schemas.microsoft.com/office/drawing/2014/main" id="{F40F37C7-D5D2-4471-BAB8-0B79AB6A60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6804" y="2468984"/>
                        <a:ext cx="5694362" cy="3756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F537B722-6C7A-4D9A-BADC-31FD4CF0B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6085" y="832863"/>
            <a:ext cx="2579551" cy="257955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345BAFF-94CB-4CBA-84DB-60E9C271B7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451"/>
          <a:stretch/>
        </p:blipFill>
        <p:spPr>
          <a:xfrm>
            <a:off x="6675710" y="3305845"/>
            <a:ext cx="2313912" cy="310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48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B5ABF80-2CA7-4E17-B99D-F397EA72A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349" y="82656"/>
            <a:ext cx="8640201" cy="11437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000" b="1" cap="all" dirty="0">
                <a:solidFill>
                  <a:schemeClr val="tx1"/>
                </a:solidFill>
              </a:rPr>
              <a:t>Protein Vegetable sources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0486167-5A7C-4CA8-AC8B-FC42AC85C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" y="208079"/>
            <a:ext cx="1439209" cy="20366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2" name="Oggetto 11">
            <a:extLst>
              <a:ext uri="{FF2B5EF4-FFF2-40B4-BE49-F238E27FC236}">
                <a16:creationId xmlns:a16="http://schemas.microsoft.com/office/drawing/2014/main" id="{F40F37C7-D5D2-4471-BAB8-0B79AB6A60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204091"/>
              </p:ext>
            </p:extLst>
          </p:nvPr>
        </p:nvGraphicFramePr>
        <p:xfrm>
          <a:off x="848619" y="2338141"/>
          <a:ext cx="5695333" cy="375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657425" imgH="1752777" progId="Excel.Sheet.12">
                  <p:embed/>
                </p:oleObj>
              </mc:Choice>
              <mc:Fallback>
                <p:oleObj name="Worksheet" r:id="rId3" imgW="2657425" imgH="1752777" progId="Excel.Sheet.12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A9811DCC-D3E7-4BDE-B935-632D9C39C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8619" y="2338141"/>
                        <a:ext cx="5695333" cy="3756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Immagine 2">
            <a:extLst>
              <a:ext uri="{FF2B5EF4-FFF2-40B4-BE49-F238E27FC236}">
                <a16:creationId xmlns:a16="http://schemas.microsoft.com/office/drawing/2014/main" id="{4F7E880E-BB61-4211-B16E-9AB322C95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508" y="1801268"/>
            <a:ext cx="2566638" cy="192650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CF392F3B-979D-4CCF-AD1F-5F27E551A9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741" y="4110922"/>
            <a:ext cx="4267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09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B5ABF80-2CA7-4E17-B99D-F397EA72A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359" y="480905"/>
            <a:ext cx="8640201" cy="12624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000" b="1" cap="all" dirty="0">
                <a:solidFill>
                  <a:schemeClr val="tx1"/>
                </a:solidFill>
              </a:rPr>
              <a:t>Vitamins and minerals supplements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58B9E8F-C155-4F5C-B482-A48832B20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9" y="243840"/>
            <a:ext cx="1904751" cy="20366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9B4B404-8DD8-4D5C-86BB-FDB2F518D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884" y="1827131"/>
            <a:ext cx="7986452" cy="145707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25A68B9-3ED4-41FD-85CB-280B5575B533}"/>
              </a:ext>
            </a:extLst>
          </p:cNvPr>
          <p:cNvSpPr txBox="1"/>
          <p:nvPr/>
        </p:nvSpPr>
        <p:spPr>
          <a:xfrm>
            <a:off x="1885470" y="3748634"/>
            <a:ext cx="84159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Vitamins  and minerals are considered micronutrients. They are not used as an energy source but they are part in many functions in our body. </a:t>
            </a:r>
          </a:p>
          <a:p>
            <a:endParaRPr lang="en-GB" dirty="0"/>
          </a:p>
          <a:p>
            <a:r>
              <a:rPr lang="en-GB" dirty="0"/>
              <a:t>Most of the Vitamins  and minerals cannot be synthetized in our body, so we have to assume in our diet.</a:t>
            </a:r>
          </a:p>
          <a:p>
            <a:endParaRPr lang="en-GB" dirty="0"/>
          </a:p>
          <a:p>
            <a:r>
              <a:rPr lang="en-GB" dirty="0"/>
              <a:t>In case of our diet presents a lack of  one or more of these micronutrients, an </a:t>
            </a:r>
            <a:r>
              <a:rPr lang="en-GB" dirty="0" err="1"/>
              <a:t>adeguate</a:t>
            </a:r>
            <a:r>
              <a:rPr lang="en-GB" dirty="0"/>
              <a:t> supplementation should be considered.</a:t>
            </a:r>
          </a:p>
        </p:txBody>
      </p:sp>
    </p:spTree>
    <p:extLst>
      <p:ext uri="{BB962C8B-B14F-4D97-AF65-F5344CB8AC3E}">
        <p14:creationId xmlns:p14="http://schemas.microsoft.com/office/powerpoint/2010/main" val="2872431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B5ABF80-2CA7-4E17-B99D-F397EA72A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653" y="749660"/>
            <a:ext cx="8640201" cy="103163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85000"/>
              </a:lnSpc>
            </a:pPr>
            <a:r>
              <a:rPr lang="en-US" sz="4000" b="1" cap="all" dirty="0">
                <a:solidFill>
                  <a:schemeClr val="tx1"/>
                </a:solidFill>
              </a:rPr>
              <a:t>Most common and less desired  micronutrient deficiencies in sport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58B9E8F-C155-4F5C-B482-A48832B20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9" y="243840"/>
            <a:ext cx="1904751" cy="20366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A2E799B-8413-48FD-8DFA-EA58E2F3689D}"/>
              </a:ext>
            </a:extLst>
          </p:cNvPr>
          <p:cNvSpPr txBox="1"/>
          <p:nvPr/>
        </p:nvSpPr>
        <p:spPr>
          <a:xfrm>
            <a:off x="866899" y="2519058"/>
            <a:ext cx="2280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Iron</a:t>
            </a:r>
            <a:r>
              <a:rPr lang="en-GB" dirty="0"/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58079C5-539F-4DB5-8509-F11E0A9172F3}"/>
              </a:ext>
            </a:extLst>
          </p:cNvPr>
          <p:cNvSpPr txBox="1"/>
          <p:nvPr/>
        </p:nvSpPr>
        <p:spPr>
          <a:xfrm>
            <a:off x="895169" y="3389135"/>
            <a:ext cx="11117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Zinc</a:t>
            </a:r>
          </a:p>
          <a:p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C015A6-2055-4843-811C-D1071725517F}"/>
              </a:ext>
            </a:extLst>
          </p:cNvPr>
          <p:cNvSpPr txBox="1"/>
          <p:nvPr/>
        </p:nvSpPr>
        <p:spPr>
          <a:xfrm>
            <a:off x="824404" y="4505546"/>
            <a:ext cx="1318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Vitamin D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82D9631-F75F-47A1-B012-2B42F230EF0C}"/>
              </a:ext>
            </a:extLst>
          </p:cNvPr>
          <p:cNvSpPr txBox="1"/>
          <p:nvPr/>
        </p:nvSpPr>
        <p:spPr>
          <a:xfrm>
            <a:off x="834125" y="5486250"/>
            <a:ext cx="1508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Calcium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771ACE82-D481-42B4-A62B-5A8DE978637E}"/>
              </a:ext>
            </a:extLst>
          </p:cNvPr>
          <p:cNvSpPr/>
          <p:nvPr/>
        </p:nvSpPr>
        <p:spPr>
          <a:xfrm>
            <a:off x="2342291" y="2411742"/>
            <a:ext cx="1816924" cy="70681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94F66A9B-B925-4E45-A28A-1869B1938E8C}"/>
              </a:ext>
            </a:extLst>
          </p:cNvPr>
          <p:cNvSpPr/>
          <p:nvPr/>
        </p:nvSpPr>
        <p:spPr>
          <a:xfrm>
            <a:off x="2356014" y="3269250"/>
            <a:ext cx="1816924" cy="70681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511E9C1B-4825-4754-921F-E9FF68C9C079}"/>
              </a:ext>
            </a:extLst>
          </p:cNvPr>
          <p:cNvSpPr/>
          <p:nvPr/>
        </p:nvSpPr>
        <p:spPr>
          <a:xfrm>
            <a:off x="2342291" y="4377750"/>
            <a:ext cx="1816924" cy="70681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56601F29-52C6-487B-962F-27F3EA48B580}"/>
              </a:ext>
            </a:extLst>
          </p:cNvPr>
          <p:cNvSpPr/>
          <p:nvPr/>
        </p:nvSpPr>
        <p:spPr>
          <a:xfrm>
            <a:off x="2377917" y="5332897"/>
            <a:ext cx="1816924" cy="70681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E9E5FB-D447-4A9F-B738-8275C8242F85}"/>
              </a:ext>
            </a:extLst>
          </p:cNvPr>
          <p:cNvSpPr txBox="1"/>
          <p:nvPr/>
        </p:nvSpPr>
        <p:spPr>
          <a:xfrm>
            <a:off x="4523628" y="2223391"/>
            <a:ext cx="7018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Present in our blood cells and muscles, helps the oxygen carrying.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lack , leads to a tiredness felling or more serious diseases.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Avoid consumption of coffee and teas during meals, vitamin C helps iron absorption</a:t>
            </a:r>
          </a:p>
          <a:p>
            <a:endParaRPr lang="en-GB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3FFA898-B0A3-4E93-8BEC-7C9201938730}"/>
              </a:ext>
            </a:extLst>
          </p:cNvPr>
          <p:cNvSpPr txBox="1"/>
          <p:nvPr/>
        </p:nvSpPr>
        <p:spPr>
          <a:xfrm>
            <a:off x="4537351" y="3299182"/>
            <a:ext cx="6709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Important in the protein synthesis, thus in the muscle growth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Lack of zinc is often overlooked in favor of calcium and iron.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in vegans, vegetable sources are beans, wheat, pumpkin seeds, oats.</a:t>
            </a:r>
            <a:endParaRPr lang="en-GB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88FA3D5-E572-486C-977B-C018DF5F8A90}"/>
              </a:ext>
            </a:extLst>
          </p:cNvPr>
          <p:cNvSpPr txBox="1"/>
          <p:nvPr/>
        </p:nvSpPr>
        <p:spPr>
          <a:xfrm>
            <a:off x="4537351" y="4499511"/>
            <a:ext cx="6579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Important for bone health, calcium absorption and other physiological processes.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the supplementation during wintertime.</a:t>
            </a:r>
            <a:endParaRPr lang="en-GB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62950BC-DF1A-44D9-9CAB-F56C7231C7DA}"/>
              </a:ext>
            </a:extLst>
          </p:cNvPr>
          <p:cNvSpPr txBox="1"/>
          <p:nvPr/>
        </p:nvSpPr>
        <p:spPr>
          <a:xfrm>
            <a:off x="4602177" y="5575302"/>
            <a:ext cx="6579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Principal element of or bone.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vegans, </a:t>
            </a:r>
            <a:r>
              <a:rPr lang="en-US" dirty="0"/>
              <a:t>millet, fortified soy (as tempeh), or fortified tofu.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423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B5ABF80-2CA7-4E17-B99D-F397EA72A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359" y="356260"/>
            <a:ext cx="8640201" cy="13419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000" b="1" cap="all" dirty="0">
                <a:solidFill>
                  <a:schemeClr val="tx1"/>
                </a:solidFill>
              </a:rPr>
              <a:t>Some Daylesford </a:t>
            </a:r>
            <a:br>
              <a:rPr lang="en-US" sz="4000" b="1" cap="all" dirty="0">
                <a:solidFill>
                  <a:schemeClr val="tx1"/>
                </a:solidFill>
              </a:rPr>
            </a:br>
            <a:r>
              <a:rPr lang="en-US" sz="4000" b="1" cap="all" dirty="0">
                <a:solidFill>
                  <a:schemeClr val="tx1"/>
                </a:solidFill>
              </a:rPr>
              <a:t>products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FFCAE90-5372-479A-8614-E0CC1ED0D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4" y="136508"/>
            <a:ext cx="1908213" cy="2036240"/>
          </a:xfrm>
          <a:prstGeom prst="rect">
            <a:avLst/>
          </a:prstGeom>
        </p:spPr>
      </p:pic>
      <p:pic>
        <p:nvPicPr>
          <p:cNvPr id="6146" name="Picture 2" descr="Zinc | Daylesford">
            <a:extLst>
              <a:ext uri="{FF2B5EF4-FFF2-40B4-BE49-F238E27FC236}">
                <a16:creationId xmlns:a16="http://schemas.microsoft.com/office/drawing/2014/main" id="{5C22F73B-3749-42F5-B85A-9BE671347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9" t="48658" r="37727" b="5195"/>
          <a:stretch/>
        </p:blipFill>
        <p:spPr bwMode="auto">
          <a:xfrm>
            <a:off x="573694" y="2534466"/>
            <a:ext cx="1935678" cy="316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BONE FORMULA | Daylesford">
            <a:extLst>
              <a:ext uri="{FF2B5EF4-FFF2-40B4-BE49-F238E27FC236}">
                <a16:creationId xmlns:a16="http://schemas.microsoft.com/office/drawing/2014/main" id="{9B40ECE9-2310-45B7-A279-5A78C82566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2" t="30911" r="32350" b="7185"/>
          <a:stretch/>
        </p:blipFill>
        <p:spPr bwMode="auto">
          <a:xfrm>
            <a:off x="9316692" y="1027213"/>
            <a:ext cx="1867978" cy="353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EPPERMINT FLAVOUR VITAMIN D3 | Daylesford">
            <a:extLst>
              <a:ext uri="{FF2B5EF4-FFF2-40B4-BE49-F238E27FC236}">
                <a16:creationId xmlns:a16="http://schemas.microsoft.com/office/drawing/2014/main" id="{45F17D59-3408-49C7-AD82-5BD2CA571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1" t="50043" r="42611" b="3853"/>
          <a:stretch/>
        </p:blipFill>
        <p:spPr bwMode="auto">
          <a:xfrm>
            <a:off x="4975761" y="2579978"/>
            <a:ext cx="1615045" cy="380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629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B5ABF80-2CA7-4E17-B99D-F397EA72A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359" y="322034"/>
            <a:ext cx="8640201" cy="9418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000" b="1" cap="all" dirty="0">
                <a:solidFill>
                  <a:schemeClr val="tx1"/>
                </a:solidFill>
              </a:rPr>
              <a:t>Gut microbiome</a:t>
            </a:r>
          </a:p>
        </p:txBody>
      </p:sp>
      <p:pic>
        <p:nvPicPr>
          <p:cNvPr id="8" name="Immagine 7" descr="Immagine che contiene persona, interni&#10;&#10;Descrizione generata automaticamente">
            <a:extLst>
              <a:ext uri="{FF2B5EF4-FFF2-40B4-BE49-F238E27FC236}">
                <a16:creationId xmlns:a16="http://schemas.microsoft.com/office/drawing/2014/main" id="{7C9CFA90-7713-45E9-9FFB-6EF21C5D9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40" y="236221"/>
            <a:ext cx="2070327" cy="15309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3669808-D04A-4A2D-A3F6-CFF70AD08018}"/>
              </a:ext>
            </a:extLst>
          </p:cNvPr>
          <p:cNvSpPr txBox="1"/>
          <p:nvPr/>
        </p:nvSpPr>
        <p:spPr>
          <a:xfrm>
            <a:off x="2642537" y="1471272"/>
            <a:ext cx="73700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gut microbiome consists of the collective genome of microbes inhabiting the gut (symbiotic and pathogenic) including bacteria, archaea, viruses, and fungi.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3783EB-0A6C-42DA-80FC-47C881FBCD19}"/>
              </a:ext>
            </a:extLst>
          </p:cNvPr>
          <p:cNvSpPr txBox="1"/>
          <p:nvPr/>
        </p:nvSpPr>
        <p:spPr>
          <a:xfrm>
            <a:off x="689325" y="3022328"/>
            <a:ext cx="39064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Control digestion.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Benefits in the immune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May contribute to weight gain, high blood sugar, high cholesterol and other disorders.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Protects pathogen bacteria.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Synthesis of K group vitamins.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771991F-1018-4E3E-A57C-479B73F41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95" y="2510374"/>
            <a:ext cx="3906425" cy="219736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D61D5AD-8F74-4E59-BB6D-19F74B708418}"/>
              </a:ext>
            </a:extLst>
          </p:cNvPr>
          <p:cNvSpPr txBox="1"/>
          <p:nvPr/>
        </p:nvSpPr>
        <p:spPr>
          <a:xfrm>
            <a:off x="7148945" y="5272398"/>
            <a:ext cx="4025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Intensive physical activity may stress our Gut  causing pain, cramps, nausea  or </a:t>
            </a:r>
          </a:p>
          <a:p>
            <a:r>
              <a:rPr lang="en-GB" dirty="0"/>
              <a:t>diarrhea.</a:t>
            </a:r>
            <a:br>
              <a:rPr lang="it-IT" dirty="0"/>
            </a:br>
            <a:r>
              <a:rPr lang="en-GB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25033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B5ABF80-2CA7-4E17-B99D-F397EA72A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16" y="564964"/>
            <a:ext cx="8640201" cy="103685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85000"/>
              </a:lnSpc>
            </a:pPr>
            <a:r>
              <a:rPr lang="en-US" sz="4000" b="1" cap="all" dirty="0">
                <a:solidFill>
                  <a:schemeClr val="tx1"/>
                </a:solidFill>
              </a:rPr>
              <a:t>Some Daylesford </a:t>
            </a:r>
            <a:br>
              <a:rPr lang="en-US" sz="4000" b="1" cap="all" dirty="0">
                <a:solidFill>
                  <a:schemeClr val="tx1"/>
                </a:solidFill>
              </a:rPr>
            </a:br>
            <a:r>
              <a:rPr lang="en-US" sz="4000" b="1" cap="all" dirty="0">
                <a:solidFill>
                  <a:schemeClr val="tx1"/>
                </a:solidFill>
              </a:rPr>
              <a:t>products</a:t>
            </a:r>
          </a:p>
        </p:txBody>
      </p:sp>
      <p:pic>
        <p:nvPicPr>
          <p:cNvPr id="8" name="Immagine 7" descr="Immagine che contiene persona, interni&#10;&#10;Descrizione generata automaticamente">
            <a:extLst>
              <a:ext uri="{FF2B5EF4-FFF2-40B4-BE49-F238E27FC236}">
                <a16:creationId xmlns:a16="http://schemas.microsoft.com/office/drawing/2014/main" id="{7C9CFA90-7713-45E9-9FFB-6EF21C5D9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40" y="236221"/>
            <a:ext cx="2070327" cy="15309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DAYLESFORD Gut Balance Immunity Formula Cultech 1032×1032">
            <a:extLst>
              <a:ext uri="{FF2B5EF4-FFF2-40B4-BE49-F238E27FC236}">
                <a16:creationId xmlns:a16="http://schemas.microsoft.com/office/drawing/2014/main" id="{BDFB5C97-CB1A-4D2E-8799-F855F282A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3" t="44074" r="34558" b="3766"/>
          <a:stretch/>
        </p:blipFill>
        <p:spPr bwMode="auto">
          <a:xfrm>
            <a:off x="4132614" y="2087583"/>
            <a:ext cx="1930120" cy="298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ylesford 2019 Organic Fermentary Sauerkraut">
            <a:extLst>
              <a:ext uri="{FF2B5EF4-FFF2-40B4-BE49-F238E27FC236}">
                <a16:creationId xmlns:a16="http://schemas.microsoft.com/office/drawing/2014/main" id="{A2CC87C9-E7B0-4272-A9C8-9A3A0AAD7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55" t="15887" r="22293" b="9582"/>
          <a:stretch/>
        </p:blipFill>
        <p:spPr bwMode="auto">
          <a:xfrm>
            <a:off x="897447" y="2386936"/>
            <a:ext cx="2070327" cy="38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rganic Milk Kefir 500ml | Daylesford">
            <a:extLst>
              <a:ext uri="{FF2B5EF4-FFF2-40B4-BE49-F238E27FC236}">
                <a16:creationId xmlns:a16="http://schemas.microsoft.com/office/drawing/2014/main" id="{1EAA4277-EDF0-47C3-971A-C5DB9F509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5" t="20182" r="27281"/>
          <a:stretch/>
        </p:blipFill>
        <p:spPr bwMode="auto">
          <a:xfrm>
            <a:off x="8843884" y="917070"/>
            <a:ext cx="1512643" cy="248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rganic Lemons - 3 pack | Daylesford">
            <a:extLst>
              <a:ext uri="{FF2B5EF4-FFF2-40B4-BE49-F238E27FC236}">
                <a16:creationId xmlns:a16="http://schemas.microsoft.com/office/drawing/2014/main" id="{BC15ED81-0BB0-470F-9F57-AB7E19E4B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3" t="52641" r="12308"/>
          <a:stretch/>
        </p:blipFill>
        <p:spPr bwMode="auto">
          <a:xfrm>
            <a:off x="7190867" y="3839118"/>
            <a:ext cx="4103686" cy="248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950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B5ABF80-2CA7-4E17-B99D-F397EA72A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9893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000" b="1" cap="all" dirty="0">
                <a:solidFill>
                  <a:schemeClr val="tx1"/>
                </a:solidFill>
              </a:rPr>
              <a:t>Sleep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80CB360-047A-42B1-A3FA-F707DD207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" y="243840"/>
            <a:ext cx="1685049" cy="16850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B886A8A-1CA8-4507-BA98-69A9B28F04E2}"/>
              </a:ext>
            </a:extLst>
          </p:cNvPr>
          <p:cNvSpPr txBox="1"/>
          <p:nvPr/>
        </p:nvSpPr>
        <p:spPr>
          <a:xfrm>
            <a:off x="1603169" y="2137558"/>
            <a:ext cx="8229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Resting period is important as much the training. It is important to sleep about  7/8 and following the natural time . 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 lack of sleep can bring: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E55383A-E0C0-4CA8-97D3-42A9832D5A2D}"/>
              </a:ext>
            </a:extLst>
          </p:cNvPr>
          <p:cNvSpPr txBox="1"/>
          <p:nvPr/>
        </p:nvSpPr>
        <p:spPr>
          <a:xfrm>
            <a:off x="795647" y="3621974"/>
            <a:ext cx="504701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Stress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Decrease of muscle mass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Increase of fat mass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Higher Glycaemic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Lower metabolization of micronutrients as vitamins and minerals.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81A40D7-BE54-42F9-8508-FFAD8721D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092" y="3393002"/>
            <a:ext cx="3686009" cy="243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80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B5ABF80-2CA7-4E17-B99D-F397EA72A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060" y="-142405"/>
            <a:ext cx="8640201" cy="15941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000" b="1" cap="all" dirty="0">
                <a:solidFill>
                  <a:schemeClr val="tx1"/>
                </a:solidFill>
              </a:rPr>
              <a:t>Some Daylesford </a:t>
            </a:r>
            <a:br>
              <a:rPr lang="en-US" sz="4000" b="1" cap="all" dirty="0">
                <a:solidFill>
                  <a:schemeClr val="tx1"/>
                </a:solidFill>
              </a:rPr>
            </a:br>
            <a:r>
              <a:rPr lang="en-US" sz="4000" b="1" cap="all" dirty="0">
                <a:solidFill>
                  <a:schemeClr val="tx1"/>
                </a:solidFill>
              </a:rPr>
              <a:t>products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8E63DF9-13B9-4FC6-8F77-C126B03FA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" y="236221"/>
            <a:ext cx="1685049" cy="16850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 descr="NIGHTTIME VITAMINS &amp; BOTANICALS | Daylesford">
            <a:extLst>
              <a:ext uri="{FF2B5EF4-FFF2-40B4-BE49-F238E27FC236}">
                <a16:creationId xmlns:a16="http://schemas.microsoft.com/office/drawing/2014/main" id="{F6E0B7B3-F0ED-4ECD-AE9A-62343F10F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1" t="37403" r="35166" b="5756"/>
          <a:stretch/>
        </p:blipFill>
        <p:spPr bwMode="auto">
          <a:xfrm>
            <a:off x="482585" y="3170118"/>
            <a:ext cx="1688044" cy="281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Organic Dreamtime Tea 30G | Daylesford">
            <a:extLst>
              <a:ext uri="{FF2B5EF4-FFF2-40B4-BE49-F238E27FC236}">
                <a16:creationId xmlns:a16="http://schemas.microsoft.com/office/drawing/2014/main" id="{F0BC2741-58F0-4960-9C85-09FFB5251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7" t="20687" r="8749" b="12078"/>
          <a:stretch/>
        </p:blipFill>
        <p:spPr bwMode="auto">
          <a:xfrm>
            <a:off x="3532998" y="1659835"/>
            <a:ext cx="2524376" cy="266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Organic CBD Oil 25% 10ml | Daylesford">
            <a:extLst>
              <a:ext uri="{FF2B5EF4-FFF2-40B4-BE49-F238E27FC236}">
                <a16:creationId xmlns:a16="http://schemas.microsoft.com/office/drawing/2014/main" id="{CE5E6900-8D7C-41DD-A9EE-45927AB9C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4" t="21279" r="36916" b="11169"/>
          <a:stretch/>
        </p:blipFill>
        <p:spPr bwMode="auto">
          <a:xfrm>
            <a:off x="9693415" y="672924"/>
            <a:ext cx="1029691" cy="283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RINK 420 | ABOUT US – Drink 420">
            <a:extLst>
              <a:ext uri="{FF2B5EF4-FFF2-40B4-BE49-F238E27FC236}">
                <a16:creationId xmlns:a16="http://schemas.microsoft.com/office/drawing/2014/main" id="{756E396F-8FA0-4C98-B740-3F5F518CE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743" y="4193694"/>
            <a:ext cx="3191988" cy="212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902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45441B20-BEB1-41A2-A6D5-891A49C0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CF5E53D-621D-45FE-9A2B-9E76E61D9E44}"/>
              </a:ext>
            </a:extLst>
          </p:cNvPr>
          <p:cNvSpPr txBox="1"/>
          <p:nvPr/>
        </p:nvSpPr>
        <p:spPr>
          <a:xfrm>
            <a:off x="2100699" y="1418719"/>
            <a:ext cx="8229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“Good food choices don't make up a mediocre athlete a champion, but wrong foods choices  can prevent the possible champion to realize his / her maximum potential "[Ron Maughan]</a:t>
            </a:r>
            <a:endParaRPr lang="it-IT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800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B5ABF80-2CA7-4E17-B99D-F397EA72A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359" y="363913"/>
            <a:ext cx="8640201" cy="10843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000" b="1" cap="all" dirty="0">
                <a:solidFill>
                  <a:schemeClr val="tx1"/>
                </a:solidFill>
              </a:rPr>
              <a:t>Other factors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B5C95D-8B8C-4099-AD8D-B49BFED086D9}"/>
              </a:ext>
            </a:extLst>
          </p:cNvPr>
          <p:cNvSpPr txBox="1"/>
          <p:nvPr/>
        </p:nvSpPr>
        <p:spPr>
          <a:xfrm>
            <a:off x="1276044" y="1966178"/>
            <a:ext cx="43837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Heat Stress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Immune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Hydration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Doping (in a negative way)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FE90D6D-20A4-4987-A63B-D86099755A8E}"/>
              </a:ext>
            </a:extLst>
          </p:cNvPr>
          <p:cNvSpPr txBox="1"/>
          <p:nvPr/>
        </p:nvSpPr>
        <p:spPr>
          <a:xfrm>
            <a:off x="6059253" y="4110744"/>
            <a:ext cx="43837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Some videos about the role of nutrition in sport:</a:t>
            </a:r>
          </a:p>
          <a:p>
            <a:r>
              <a:rPr lang="en-GB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https://www.youtube.com/watch?v=2iriejQTgF0</a:t>
            </a:r>
            <a:endParaRPr lang="en-GB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https://www.youtube.com/watch?v=DBEJlgXBNzY</a:t>
            </a:r>
            <a:endParaRPr lang="en-GB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Probiotic and omega-3 blend may tackle diabetes, study thinks">
            <a:extLst>
              <a:ext uri="{FF2B5EF4-FFF2-40B4-BE49-F238E27FC236}">
                <a16:creationId xmlns:a16="http://schemas.microsoft.com/office/drawing/2014/main" id="{727C536E-726A-4274-A349-D343B6692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840" y="4317543"/>
            <a:ext cx="2851134" cy="211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Goccia d'Acqua Alghe scrubber - acqua scaricare png - Disegno png  trasparente Acqua png scaricare.">
            <a:extLst>
              <a:ext uri="{FF2B5EF4-FFF2-40B4-BE49-F238E27FC236}">
                <a16:creationId xmlns:a16="http://schemas.microsoft.com/office/drawing/2014/main" id="{2CB96C49-EEE2-4C50-B59E-7731C4A6A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9" r="27106"/>
          <a:stretch/>
        </p:blipFill>
        <p:spPr bwMode="auto">
          <a:xfrm>
            <a:off x="9546187" y="748154"/>
            <a:ext cx="1533491" cy="251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247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45441B20-BEB1-41A2-A6D5-891A49C0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28F1F172-2542-4FF9-A0FD-04FB37CB892A}"/>
              </a:ext>
            </a:extLst>
          </p:cNvPr>
          <p:cNvSpPr txBox="1">
            <a:spLocks/>
          </p:cNvSpPr>
          <p:nvPr/>
        </p:nvSpPr>
        <p:spPr>
          <a:xfrm>
            <a:off x="2688998" y="1597414"/>
            <a:ext cx="6490275" cy="8349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5000"/>
              </a:lnSpc>
            </a:pPr>
            <a:r>
              <a:rPr lang="en-US" sz="4000" b="1" cap="all" dirty="0">
                <a:solidFill>
                  <a:schemeClr val="tx1"/>
                </a:solidFill>
              </a:rPr>
              <a:t>Thank you for your attention</a:t>
            </a:r>
          </a:p>
        </p:txBody>
      </p:sp>
      <p:pic>
        <p:nvPicPr>
          <p:cNvPr id="7170" name="Picture 2" descr="Mistero svelato - Community di eBay">
            <a:extLst>
              <a:ext uri="{FF2B5EF4-FFF2-40B4-BE49-F238E27FC236}">
                <a16:creationId xmlns:a16="http://schemas.microsoft.com/office/drawing/2014/main" id="{867726E9-9339-4332-852A-069882E15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354" y="3287486"/>
            <a:ext cx="3003096" cy="253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014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4E1D968-F5DB-4F34-9909-CCFE978F0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11318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000" b="1" cap="all" dirty="0">
                <a:solidFill>
                  <a:schemeClr val="tx1"/>
                </a:solidFill>
              </a:rPr>
              <a:t>Ronaldo vs Adriano</a:t>
            </a:r>
          </a:p>
        </p:txBody>
      </p:sp>
      <p:pic>
        <p:nvPicPr>
          <p:cNvPr id="5" name="Immagine 4" descr="Immagine che contiene erba, esterni, persona, uomo&#10;&#10;Descrizione generata automaticamente">
            <a:extLst>
              <a:ext uri="{FF2B5EF4-FFF2-40B4-BE49-F238E27FC236}">
                <a16:creationId xmlns:a16="http://schemas.microsoft.com/office/drawing/2014/main" id="{357FC358-376D-4C98-B60B-F9D8242C5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052" y="2328554"/>
            <a:ext cx="3561341" cy="2372367"/>
          </a:xfrm>
          <a:prstGeom prst="rect">
            <a:avLst/>
          </a:prstGeom>
        </p:spPr>
      </p:pic>
      <p:pic>
        <p:nvPicPr>
          <p:cNvPr id="7" name="Immagine 6" descr="Immagine che contiene persona, uomo, esterni, sport&#10;&#10;Descrizione generata automaticamente">
            <a:extLst>
              <a:ext uri="{FF2B5EF4-FFF2-40B4-BE49-F238E27FC236}">
                <a16:creationId xmlns:a16="http://schemas.microsoft.com/office/drawing/2014/main" id="{41D1CAA2-B8E0-4D4B-9B16-6664097384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" t="9558" r="-2257" b="-9558"/>
          <a:stretch/>
        </p:blipFill>
        <p:spPr>
          <a:xfrm>
            <a:off x="6925304" y="2342545"/>
            <a:ext cx="3682565" cy="278647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8C4E8DF-9A71-490C-BD7A-6BD35EBE2960}"/>
              </a:ext>
            </a:extLst>
          </p:cNvPr>
          <p:cNvSpPr txBox="1"/>
          <p:nvPr/>
        </p:nvSpPr>
        <p:spPr>
          <a:xfrm>
            <a:off x="2244436" y="5129019"/>
            <a:ext cx="214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36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old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E39C2B1-F7A7-4547-9974-64169F8F2FF1}"/>
              </a:ext>
            </a:extLst>
          </p:cNvPr>
          <p:cNvSpPr txBox="1"/>
          <p:nvPr/>
        </p:nvSpPr>
        <p:spPr>
          <a:xfrm>
            <a:off x="7693233" y="5313685"/>
            <a:ext cx="214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30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old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7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B5ABF80-2CA7-4E17-B99D-F397EA72A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11437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000" b="1" cap="all" dirty="0">
                <a:solidFill>
                  <a:schemeClr val="tx1"/>
                </a:solidFill>
              </a:rPr>
              <a:t>Lebron </a:t>
            </a:r>
            <a:r>
              <a:rPr lang="en-US" sz="4000" b="1" cap="all" dirty="0" err="1">
                <a:solidFill>
                  <a:schemeClr val="tx1"/>
                </a:solidFill>
              </a:rPr>
              <a:t>james</a:t>
            </a:r>
            <a:r>
              <a:rPr lang="en-US" sz="4000" b="1" cap="all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4" name="Immagine 3" descr="Immagine che contiene sport, gara di atletica, persona, pallacanestro&#10;&#10;Descrizione generata automaticamente">
            <a:extLst>
              <a:ext uri="{FF2B5EF4-FFF2-40B4-BE49-F238E27FC236}">
                <a16:creationId xmlns:a16="http://schemas.microsoft.com/office/drawing/2014/main" id="{B0CB82A7-9EE5-44C4-9756-1F70FBBC2E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32" r="20955"/>
          <a:stretch/>
        </p:blipFill>
        <p:spPr>
          <a:xfrm>
            <a:off x="1080654" y="2410691"/>
            <a:ext cx="3087585" cy="2036617"/>
          </a:xfrm>
          <a:prstGeom prst="rect">
            <a:avLst/>
          </a:prstGeom>
        </p:spPr>
      </p:pic>
      <p:pic>
        <p:nvPicPr>
          <p:cNvPr id="6" name="Immagine 5" descr="Immagine che contiene persona, giocatore, sport, giallo&#10;&#10;Descrizione generata automaticamente">
            <a:extLst>
              <a:ext uri="{FF2B5EF4-FFF2-40B4-BE49-F238E27FC236}">
                <a16:creationId xmlns:a16="http://schemas.microsoft.com/office/drawing/2014/main" id="{1AB196E1-EB19-42A6-862B-9CC57484D4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0" t="5177" r="-3137" b="-5177"/>
          <a:stretch/>
        </p:blipFill>
        <p:spPr>
          <a:xfrm>
            <a:off x="7191739" y="2220688"/>
            <a:ext cx="2831036" cy="241662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02EFEF2-9D63-4770-AB16-A7A2ECBD6B62}"/>
              </a:ext>
            </a:extLst>
          </p:cNvPr>
          <p:cNvSpPr txBox="1"/>
          <p:nvPr/>
        </p:nvSpPr>
        <p:spPr>
          <a:xfrm>
            <a:off x="1978660" y="4637311"/>
            <a:ext cx="16850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19 Years Old</a:t>
            </a:r>
          </a:p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20.9 points 5.5 </a:t>
            </a:r>
            <a:r>
              <a:rPr lang="en-US" i="0" dirty="0">
                <a:effectLst/>
                <a:latin typeface="arial" panose="020B0604020202020204" pitchFamily="34" charset="0"/>
              </a:rPr>
              <a:t>rebounds </a:t>
            </a:r>
            <a:r>
              <a:rPr lang="en-US" b="0" i="0" dirty="0">
                <a:effectLst/>
                <a:latin typeface="arial" panose="020B0604020202020204" pitchFamily="34" charset="0"/>
              </a:rPr>
              <a:t>5.9 </a:t>
            </a:r>
            <a:r>
              <a:rPr lang="en-US" i="0" dirty="0">
                <a:effectLst/>
                <a:latin typeface="arial" panose="020B0604020202020204" pitchFamily="34" charset="0"/>
              </a:rPr>
              <a:t>assists </a:t>
            </a:r>
            <a:r>
              <a:rPr lang="en-US" b="0" i="0" dirty="0">
                <a:effectLst/>
                <a:latin typeface="arial" panose="020B0604020202020204" pitchFamily="34" charset="0"/>
              </a:rPr>
              <a:t>1.6 </a:t>
            </a:r>
            <a:r>
              <a:rPr lang="en-US" i="0" dirty="0">
                <a:effectLst/>
                <a:latin typeface="arial" panose="020B0604020202020204" pitchFamily="34" charset="0"/>
              </a:rPr>
              <a:t>steals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BBBED1-EE7E-474B-856D-684FBD0FDE12}"/>
              </a:ext>
            </a:extLst>
          </p:cNvPr>
          <p:cNvSpPr txBox="1"/>
          <p:nvPr/>
        </p:nvSpPr>
        <p:spPr>
          <a:xfrm>
            <a:off x="7764732" y="4670899"/>
            <a:ext cx="16850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36 Years Old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25.8 points 8.1  </a:t>
            </a:r>
            <a:r>
              <a:rPr lang="en-US" i="0" dirty="0">
                <a:effectLst/>
                <a:latin typeface="arial" panose="020B0604020202020204" pitchFamily="34" charset="0"/>
              </a:rPr>
              <a:t>rebounds </a:t>
            </a:r>
            <a:r>
              <a:rPr lang="en-US" dirty="0">
                <a:latin typeface="arial" panose="020B0604020202020204" pitchFamily="34" charset="0"/>
              </a:rPr>
              <a:t>8.0</a:t>
            </a:r>
            <a:r>
              <a:rPr lang="en-US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i="0" dirty="0">
                <a:effectLst/>
                <a:latin typeface="arial" panose="020B0604020202020204" pitchFamily="34" charset="0"/>
              </a:rPr>
              <a:t>assists </a:t>
            </a:r>
            <a:r>
              <a:rPr lang="en-US" b="0" i="0" dirty="0">
                <a:effectLst/>
                <a:latin typeface="arial" panose="020B0604020202020204" pitchFamily="34" charset="0"/>
              </a:rPr>
              <a:t>1.1 </a:t>
            </a:r>
            <a:r>
              <a:rPr lang="en-US" i="0" dirty="0">
                <a:effectLst/>
                <a:latin typeface="arial" panose="020B0604020202020204" pitchFamily="34" charset="0"/>
              </a:rPr>
              <a:t>steals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160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B5ABF80-2CA7-4E17-B99D-F397EA72A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359" y="324453"/>
            <a:ext cx="8640201" cy="11793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000" b="1" cap="all" dirty="0">
                <a:solidFill>
                  <a:schemeClr val="tx1"/>
                </a:solidFill>
              </a:rPr>
              <a:t>Nutritional FACTORS THAT INFLUENCE SPORT PERFORMANCEs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97B89DC-F6CF-4537-887F-D5FC41177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929" y="1455964"/>
            <a:ext cx="2298743" cy="162444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magine 5" descr="Immagine che contiene testo, pianta, verdura&#10;&#10;Descrizione generata automaticamente">
            <a:extLst>
              <a:ext uri="{FF2B5EF4-FFF2-40B4-BE49-F238E27FC236}">
                <a16:creationId xmlns:a16="http://schemas.microsoft.com/office/drawing/2014/main" id="{E15163AE-B604-419A-90F4-7CAB11651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51480" y="1518438"/>
            <a:ext cx="1454360" cy="20366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CEB08E8-810B-4C50-BFD8-88631E4C3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099" y="1607810"/>
            <a:ext cx="1439209" cy="20366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078D479-CECD-42F3-A87E-521F86B284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89" y="3943136"/>
            <a:ext cx="1904751" cy="20366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magine 17" descr="Immagine che contiene persona, interni&#10;&#10;Descrizione generata automaticamente">
            <a:extLst>
              <a:ext uri="{FF2B5EF4-FFF2-40B4-BE49-F238E27FC236}">
                <a16:creationId xmlns:a16="http://schemas.microsoft.com/office/drawing/2014/main" id="{540D207E-CEAF-4BC2-AD34-EAFD9ACA32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027" y="4317426"/>
            <a:ext cx="2070327" cy="15309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5E9C43B1-E5A1-4C0E-97AE-EC5F02B0AE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48" y="4240368"/>
            <a:ext cx="1685049" cy="16850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EDC67E2-1CF9-4DF8-A011-5E13D49DDCCB}"/>
              </a:ext>
            </a:extLst>
          </p:cNvPr>
          <p:cNvSpPr txBox="1"/>
          <p:nvPr/>
        </p:nvSpPr>
        <p:spPr>
          <a:xfrm>
            <a:off x="2499191" y="1631859"/>
            <a:ext cx="1685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Carbohydrates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B9934B6-C172-42D0-96D2-229FBA3F6783}"/>
              </a:ext>
            </a:extLst>
          </p:cNvPr>
          <p:cNvSpPr txBox="1"/>
          <p:nvPr/>
        </p:nvSpPr>
        <p:spPr>
          <a:xfrm>
            <a:off x="2972058" y="3999085"/>
            <a:ext cx="1685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Minerals &amp; Vitamins supplements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7346DED-0C21-4AF9-A0CF-F7F3D9CB954F}"/>
              </a:ext>
            </a:extLst>
          </p:cNvPr>
          <p:cNvSpPr txBox="1"/>
          <p:nvPr/>
        </p:nvSpPr>
        <p:spPr>
          <a:xfrm>
            <a:off x="7183505" y="4368417"/>
            <a:ext cx="168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Sleep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2B1BC0D-5842-49F7-A802-90CEFE158058}"/>
              </a:ext>
            </a:extLst>
          </p:cNvPr>
          <p:cNvSpPr txBox="1"/>
          <p:nvPr/>
        </p:nvSpPr>
        <p:spPr>
          <a:xfrm>
            <a:off x="7212615" y="1631859"/>
            <a:ext cx="1685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Energy Balance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AED54AC-C5C6-4CDB-A405-FEB022C3AD20}"/>
              </a:ext>
            </a:extLst>
          </p:cNvPr>
          <p:cNvSpPr txBox="1"/>
          <p:nvPr/>
        </p:nvSpPr>
        <p:spPr>
          <a:xfrm>
            <a:off x="8897664" y="4176707"/>
            <a:ext cx="1685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Gut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163BD25-68C0-423F-A530-7F7BA5F70FF5}"/>
              </a:ext>
            </a:extLst>
          </p:cNvPr>
          <p:cNvSpPr txBox="1"/>
          <p:nvPr/>
        </p:nvSpPr>
        <p:spPr>
          <a:xfrm>
            <a:off x="9054095" y="1682555"/>
            <a:ext cx="1685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Proteins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908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B5ABF80-2CA7-4E17-B99D-F397EA72A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8349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000" b="1" cap="all" dirty="0">
                <a:solidFill>
                  <a:schemeClr val="tx1"/>
                </a:solidFill>
              </a:rPr>
              <a:t>Energy Balance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8E844DC-694B-496D-970C-2779B4D33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23" y="145046"/>
            <a:ext cx="2298391" cy="162777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1AEB15-F792-4575-99C2-4DE39F795E1D}"/>
              </a:ext>
            </a:extLst>
          </p:cNvPr>
          <p:cNvSpPr txBox="1"/>
          <p:nvPr/>
        </p:nvSpPr>
        <p:spPr>
          <a:xfrm>
            <a:off x="2186307" y="1799584"/>
            <a:ext cx="69339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It is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the </a:t>
            </a:r>
            <a:r>
              <a:rPr lang="en-US" sz="2000" i="0" dirty="0">
                <a:effectLst/>
                <a:latin typeface="arial" panose="020B0604020202020204" pitchFamily="34" charset="0"/>
              </a:rPr>
              <a:t>balance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of calories consumed through eating and drinking compared to calories burned through physical activity.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971349-F2E8-4C23-8CFE-C6F6A940B148}"/>
              </a:ext>
            </a:extLst>
          </p:cNvPr>
          <p:cNvSpPr txBox="1"/>
          <p:nvPr/>
        </p:nvSpPr>
        <p:spPr>
          <a:xfrm>
            <a:off x="6096000" y="3289465"/>
            <a:ext cx="452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8290367-69B5-4C79-B858-BD2CA04DD0C7}"/>
              </a:ext>
            </a:extLst>
          </p:cNvPr>
          <p:cNvSpPr txBox="1"/>
          <p:nvPr/>
        </p:nvSpPr>
        <p:spPr>
          <a:xfrm>
            <a:off x="8176743" y="3166042"/>
            <a:ext cx="3605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Basal</a:t>
            </a:r>
            <a:r>
              <a:rPr lang="en-GB" dirty="0"/>
              <a:t> </a:t>
            </a:r>
            <a:r>
              <a:rPr lang="en-GB" sz="2000" i="0" dirty="0">
                <a:effectLst/>
                <a:latin typeface="arial" panose="020B0604020202020204" pitchFamily="34" charset="0"/>
              </a:rPr>
              <a:t>metabolic</a:t>
            </a:r>
            <a:r>
              <a:rPr lang="it-IT" sz="2000" i="0" dirty="0">
                <a:effectLst/>
                <a:latin typeface="arial" panose="020B0604020202020204" pitchFamily="34" charset="0"/>
              </a:rPr>
              <a:t> rate (BMR). </a:t>
            </a:r>
            <a:endParaRPr lang="en-GB" sz="20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</a:rPr>
              <a:t>Digestion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</a:rPr>
              <a:t>Physical activity</a:t>
            </a:r>
            <a:endParaRPr lang="en-GB" sz="20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B5FBAEE-5C04-4D87-A036-089803DF2E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4" t="4535" r="34858" b="70113"/>
          <a:stretch/>
        </p:blipFill>
        <p:spPr>
          <a:xfrm>
            <a:off x="3857394" y="2703208"/>
            <a:ext cx="3502465" cy="224910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CA2E4B3-9B70-4A33-83C5-AE2B9B6648E2}"/>
              </a:ext>
            </a:extLst>
          </p:cNvPr>
          <p:cNvSpPr txBox="1"/>
          <p:nvPr/>
        </p:nvSpPr>
        <p:spPr>
          <a:xfrm>
            <a:off x="1116281" y="3289465"/>
            <a:ext cx="229839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Foods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Drinks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Supplements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849FB80-1CFF-4DB8-9FB6-25486F562C46}"/>
              </a:ext>
            </a:extLst>
          </p:cNvPr>
          <p:cNvSpPr txBox="1"/>
          <p:nvPr/>
        </p:nvSpPr>
        <p:spPr>
          <a:xfrm>
            <a:off x="4913542" y="5199126"/>
            <a:ext cx="3550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Age</a:t>
            </a:r>
          </a:p>
          <a:p>
            <a:pPr marL="285750" indent="-285750">
              <a:buFontTx/>
              <a:buChar char="-"/>
            </a:pPr>
            <a:r>
              <a:rPr lang="en-GB" dirty="0"/>
              <a:t>Sex</a:t>
            </a:r>
          </a:p>
          <a:p>
            <a:pPr marL="285750" indent="-285750">
              <a:buFontTx/>
              <a:buChar char="-"/>
            </a:pPr>
            <a:r>
              <a:rPr lang="en-GB" dirty="0"/>
              <a:t>Muscle mass</a:t>
            </a:r>
          </a:p>
          <a:p>
            <a:pPr marL="285750" indent="-285750">
              <a:buFontTx/>
              <a:buChar char="-"/>
            </a:pPr>
            <a:r>
              <a:rPr lang="en-GB" dirty="0"/>
              <a:t>Genetic factors</a:t>
            </a:r>
          </a:p>
        </p:txBody>
      </p:sp>
    </p:spTree>
    <p:extLst>
      <p:ext uri="{BB962C8B-B14F-4D97-AF65-F5344CB8AC3E}">
        <p14:creationId xmlns:p14="http://schemas.microsoft.com/office/powerpoint/2010/main" val="2797322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B5ABF80-2CA7-4E17-B99D-F397EA72A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900" y="637563"/>
            <a:ext cx="8640201" cy="9537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000" b="1" cap="all" dirty="0">
                <a:solidFill>
                  <a:schemeClr val="tx1"/>
                </a:solidFill>
              </a:rPr>
              <a:t>Energy Balance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F8276A6-7C5B-434B-BC0F-480944063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23" y="145046"/>
            <a:ext cx="2298391" cy="162777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CA8733E-00A2-4627-885A-C2AF390967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4" t="4535" r="34858" b="70113"/>
          <a:stretch/>
        </p:blipFill>
        <p:spPr>
          <a:xfrm>
            <a:off x="4417329" y="2466372"/>
            <a:ext cx="2998144" cy="192525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8F78284-4E76-426B-98B0-69013AAC2B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3" t="35373" r="34305" b="37705"/>
          <a:stretch/>
        </p:blipFill>
        <p:spPr>
          <a:xfrm>
            <a:off x="8531351" y="2532306"/>
            <a:ext cx="2792788" cy="181771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E8E3ADA-594A-408A-8C5F-A64435F910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74" t="72898" r="33116" b="5273"/>
          <a:stretch/>
        </p:blipFill>
        <p:spPr>
          <a:xfrm>
            <a:off x="417361" y="2572430"/>
            <a:ext cx="3243289" cy="181771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7FF9695-0528-4250-9DAF-D2866DC4AF59}"/>
              </a:ext>
            </a:extLst>
          </p:cNvPr>
          <p:cNvSpPr txBox="1"/>
          <p:nvPr/>
        </p:nvSpPr>
        <p:spPr>
          <a:xfrm>
            <a:off x="4570204" y="4546422"/>
            <a:ext cx="2612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Balance  = 0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1AFF6C5-91C3-4955-BB40-7E3628B13FB2}"/>
              </a:ext>
            </a:extLst>
          </p:cNvPr>
          <p:cNvSpPr txBox="1"/>
          <p:nvPr/>
        </p:nvSpPr>
        <p:spPr>
          <a:xfrm>
            <a:off x="8531351" y="4636415"/>
            <a:ext cx="2612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Positive balance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743C42A-FE6A-4B65-BEB0-CA289EDC33FB}"/>
              </a:ext>
            </a:extLst>
          </p:cNvPr>
          <p:cNvSpPr txBox="1"/>
          <p:nvPr/>
        </p:nvSpPr>
        <p:spPr>
          <a:xfrm>
            <a:off x="518950" y="4518266"/>
            <a:ext cx="2612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Negative balance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741A68E-F0F9-4630-8AE2-82B8545C4C07}"/>
              </a:ext>
            </a:extLst>
          </p:cNvPr>
          <p:cNvSpPr txBox="1"/>
          <p:nvPr/>
        </p:nvSpPr>
        <p:spPr>
          <a:xfrm>
            <a:off x="4607626" y="5283441"/>
            <a:ext cx="23513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Optimal conditions in most of the sports.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A4EA648-F105-41B4-9733-498E78B17F91}"/>
              </a:ext>
            </a:extLst>
          </p:cNvPr>
          <p:cNvSpPr txBox="1"/>
          <p:nvPr/>
        </p:nvSpPr>
        <p:spPr>
          <a:xfrm>
            <a:off x="8431453" y="4986489"/>
            <a:ext cx="23513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Gain of weight (mostly fat).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Good for some athletes that are underweight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C2854F9-C5AC-4568-BCF0-3468AF5A06A4}"/>
              </a:ext>
            </a:extLst>
          </p:cNvPr>
          <p:cNvSpPr txBox="1"/>
          <p:nvPr/>
        </p:nvSpPr>
        <p:spPr>
          <a:xfrm>
            <a:off x="600243" y="4873135"/>
            <a:ext cx="235131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Lack of energy.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Risk of nutrients deficiencies.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Used for some athletes that have to be in a restricted weight (boxers).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344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B5ABF80-2CA7-4E17-B99D-F397EA72A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060" y="0"/>
            <a:ext cx="8640201" cy="11674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000" b="1" cap="all" dirty="0">
                <a:solidFill>
                  <a:schemeClr val="tx1"/>
                </a:solidFill>
              </a:rPr>
              <a:t>Carbohydrates intake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2045B66-B7B3-41AB-B04A-5C43387C9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29" y="243840"/>
            <a:ext cx="1457070" cy="203624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FEC457F-C015-45E9-B119-B3BA3F56062B}"/>
              </a:ext>
            </a:extLst>
          </p:cNvPr>
          <p:cNvSpPr txBox="1"/>
          <p:nvPr/>
        </p:nvSpPr>
        <p:spPr>
          <a:xfrm>
            <a:off x="1978660" y="1239791"/>
            <a:ext cx="8229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Carbohydrate are the most important energy source in almost all sports. In our body they are stored in our blood (Glycaemia) , liver and muscles (as glycogen, the most used during sport activity). The storage of carbohydrates in our body is limited so it is  important to have a constant intake of this nutrient without exceed the amount.</a:t>
            </a:r>
          </a:p>
        </p:txBody>
      </p:sp>
      <p:pic>
        <p:nvPicPr>
          <p:cNvPr id="10" name="Segnaposto contenuto 6">
            <a:extLst>
              <a:ext uri="{FF2B5EF4-FFF2-40B4-BE49-F238E27FC236}">
                <a16:creationId xmlns:a16="http://schemas.microsoft.com/office/drawing/2014/main" id="{528EF24F-2BA3-4835-AAA2-FFFD772A8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58" y="3001928"/>
            <a:ext cx="3457115" cy="2271462"/>
          </a:xfrm>
          <a:prstGeom prst="rect">
            <a:avLst/>
          </a:prstGeom>
        </p:spPr>
      </p:pic>
      <p:pic>
        <p:nvPicPr>
          <p:cNvPr id="1026" name="Picture 2" descr="Buy American Sweets &amp; Candy Online – Candy Mail UK">
            <a:extLst>
              <a:ext uri="{FF2B5EF4-FFF2-40B4-BE49-F238E27FC236}">
                <a16:creationId xmlns:a16="http://schemas.microsoft.com/office/drawing/2014/main" id="{890FE03A-3A39-44ED-BB9F-4BD066EBF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9" b="8286"/>
          <a:stretch/>
        </p:blipFill>
        <p:spPr bwMode="auto">
          <a:xfrm>
            <a:off x="7566991" y="3110023"/>
            <a:ext cx="2641270" cy="208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61B13D-DC76-4D50-A646-629A31FB70C7}"/>
              </a:ext>
            </a:extLst>
          </p:cNvPr>
          <p:cNvSpPr txBox="1"/>
          <p:nvPr/>
        </p:nvSpPr>
        <p:spPr>
          <a:xfrm>
            <a:off x="869233" y="2546843"/>
            <a:ext cx="3457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Complex carbohydrates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6B859DE-7342-43F2-A307-C4076C4610CC}"/>
              </a:ext>
            </a:extLst>
          </p:cNvPr>
          <p:cNvSpPr txBox="1"/>
          <p:nvPr/>
        </p:nvSpPr>
        <p:spPr>
          <a:xfrm>
            <a:off x="7437721" y="2587993"/>
            <a:ext cx="3457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Simple sugars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2BCD955-76FE-47E6-ACE8-B0EE946B403D}"/>
              </a:ext>
            </a:extLst>
          </p:cNvPr>
          <p:cNvSpPr txBox="1"/>
          <p:nvPr/>
        </p:nvSpPr>
        <p:spPr>
          <a:xfrm>
            <a:off x="869233" y="5363489"/>
            <a:ext cx="4154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Wholemeal pasta, bread, rice, quinoa ext. are the best carbohydrates sources. They should  be used before and after a sport event. 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5AE75D-C67B-448A-ADA7-B3EFCEA8FCF9}"/>
              </a:ext>
            </a:extLst>
          </p:cNvPr>
          <p:cNvSpPr txBox="1"/>
          <p:nvPr/>
        </p:nvSpPr>
        <p:spPr>
          <a:xfrm>
            <a:off x="7566991" y="5216756"/>
            <a:ext cx="33278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Simple sugars have an high impact in our glycaemic response, causing a fake felling of satiety  and fat mass synthesis.</a:t>
            </a:r>
          </a:p>
        </p:txBody>
      </p:sp>
    </p:spTree>
    <p:extLst>
      <p:ext uri="{BB962C8B-B14F-4D97-AF65-F5344CB8AC3E}">
        <p14:creationId xmlns:p14="http://schemas.microsoft.com/office/powerpoint/2010/main" val="1543509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B5ABF80-2CA7-4E17-B99D-F397EA72A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391" y="236221"/>
            <a:ext cx="8640201" cy="14350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000" b="1" cap="all" dirty="0">
                <a:solidFill>
                  <a:schemeClr val="tx1"/>
                </a:solidFill>
              </a:rPr>
              <a:t>Timing of carbohydrates intake  </a:t>
            </a:r>
          </a:p>
        </p:txBody>
      </p:sp>
      <p:pic>
        <p:nvPicPr>
          <p:cNvPr id="8" name="Immagine 7" descr="Immagine che contiene testo, pianta, verdura&#10;&#10;Descrizione generata automaticamente">
            <a:extLst>
              <a:ext uri="{FF2B5EF4-FFF2-40B4-BE49-F238E27FC236}">
                <a16:creationId xmlns:a16="http://schemas.microsoft.com/office/drawing/2014/main" id="{768CEB9A-38FD-41A5-AAE7-2DC2B89F1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1539" y="236221"/>
            <a:ext cx="1454360" cy="20366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F5F03A8-4AD9-472D-8E99-32A21BAA3A77}"/>
              </a:ext>
            </a:extLst>
          </p:cNvPr>
          <p:cNvSpPr txBox="1"/>
          <p:nvPr/>
        </p:nvSpPr>
        <p:spPr>
          <a:xfrm>
            <a:off x="783770" y="2576945"/>
            <a:ext cx="2802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Days before the events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76B5610-A8ED-40BA-AEBF-821559587D08}"/>
              </a:ext>
            </a:extLst>
          </p:cNvPr>
          <p:cNvSpPr txBox="1"/>
          <p:nvPr/>
        </p:nvSpPr>
        <p:spPr>
          <a:xfrm>
            <a:off x="783768" y="3456133"/>
            <a:ext cx="2956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Hours before the events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38FE18E-5DFD-4F20-8173-14116682AEA8}"/>
              </a:ext>
            </a:extLst>
          </p:cNvPr>
          <p:cNvSpPr txBox="1"/>
          <p:nvPr/>
        </p:nvSpPr>
        <p:spPr>
          <a:xfrm>
            <a:off x="766113" y="4574774"/>
            <a:ext cx="2956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During the events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999FC5D-A5E1-4160-B9A5-B7B0738685C4}"/>
              </a:ext>
            </a:extLst>
          </p:cNvPr>
          <p:cNvSpPr txBox="1"/>
          <p:nvPr/>
        </p:nvSpPr>
        <p:spPr>
          <a:xfrm>
            <a:off x="783767" y="5835682"/>
            <a:ext cx="2956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After the events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AD772434-0B3C-415E-8460-C5D861C33B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8" r="10171" b="11684"/>
          <a:stretch/>
        </p:blipFill>
        <p:spPr>
          <a:xfrm>
            <a:off x="9430721" y="1157515"/>
            <a:ext cx="1846452" cy="23553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AF0E0A91-3D66-45EE-A6BB-05467F263626}"/>
              </a:ext>
            </a:extLst>
          </p:cNvPr>
          <p:cNvSpPr/>
          <p:nvPr/>
        </p:nvSpPr>
        <p:spPr>
          <a:xfrm>
            <a:off x="3764473" y="2400517"/>
            <a:ext cx="1425040" cy="70681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19317AA-4B0A-4407-9281-BD61679F4756}"/>
              </a:ext>
            </a:extLst>
          </p:cNvPr>
          <p:cNvSpPr txBox="1"/>
          <p:nvPr/>
        </p:nvSpPr>
        <p:spPr>
          <a:xfrm>
            <a:off x="5320144" y="2423592"/>
            <a:ext cx="3598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 is important to increase gradually the carbohydrates intake. 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B763A66A-BA9F-48F5-9D8D-3AAB162990B2}"/>
              </a:ext>
            </a:extLst>
          </p:cNvPr>
          <p:cNvSpPr/>
          <p:nvPr/>
        </p:nvSpPr>
        <p:spPr>
          <a:xfrm>
            <a:off x="3723070" y="3327746"/>
            <a:ext cx="1425040" cy="70681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A17DA79-EE21-42CA-995D-5F1D279A9977}"/>
              </a:ext>
            </a:extLst>
          </p:cNvPr>
          <p:cNvSpPr txBox="1"/>
          <p:nvPr/>
        </p:nvSpPr>
        <p:spPr>
          <a:xfrm>
            <a:off x="5320144" y="3327746"/>
            <a:ext cx="3431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pre-event meals should be served few hours in advance and reach of complex carbohydrates.</a:t>
            </a:r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9E137130-EF0C-4212-9C3D-2177B1A5336D}"/>
              </a:ext>
            </a:extLst>
          </p:cNvPr>
          <p:cNvSpPr/>
          <p:nvPr/>
        </p:nvSpPr>
        <p:spPr>
          <a:xfrm>
            <a:off x="3740724" y="4478339"/>
            <a:ext cx="1425040" cy="70681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38512A7-EBE5-4420-8AC5-EC21A7CE8808}"/>
              </a:ext>
            </a:extLst>
          </p:cNvPr>
          <p:cNvSpPr txBox="1"/>
          <p:nvPr/>
        </p:nvSpPr>
        <p:spPr>
          <a:xfrm>
            <a:off x="5418568" y="4406083"/>
            <a:ext cx="3431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sport events longer than 30 minutes, the consumption of sport drinks is advised to avoid drops in the glycaemic. </a:t>
            </a:r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5ADD1B30-18FA-4FCA-AB5F-DBCC33521111}"/>
              </a:ext>
            </a:extLst>
          </p:cNvPr>
          <p:cNvSpPr/>
          <p:nvPr/>
        </p:nvSpPr>
        <p:spPr>
          <a:xfrm>
            <a:off x="3723070" y="5683023"/>
            <a:ext cx="1425040" cy="70681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4289E10-AD6A-4369-8D84-E16F46180BE2}"/>
              </a:ext>
            </a:extLst>
          </p:cNvPr>
          <p:cNvSpPr txBox="1"/>
          <p:nvPr/>
        </p:nvSpPr>
        <p:spPr>
          <a:xfrm>
            <a:off x="5457557" y="5761419"/>
            <a:ext cx="3265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Recovery is very important, a snack in the first 30 minutes helps glycogen synthesis.</a:t>
            </a:r>
          </a:p>
        </p:txBody>
      </p:sp>
      <p:pic>
        <p:nvPicPr>
          <p:cNvPr id="2050" name="Picture 2" descr="Sports Drinks: Is the Sugar Needed? - Sugar Nutrition Resource Centre">
            <a:extLst>
              <a:ext uri="{FF2B5EF4-FFF2-40B4-BE49-F238E27FC236}">
                <a16:creationId xmlns:a16="http://schemas.microsoft.com/office/drawing/2014/main" id="{8B23D6DD-EAAF-484C-8659-C5A2AF5AE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451" y="4339391"/>
            <a:ext cx="2244436" cy="14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405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Base">
  <a:themeElements>
    <a:clrScheme name="Base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Base</Template>
  <TotalTime>481</TotalTime>
  <Words>938</Words>
  <Application>Microsoft Office PowerPoint</Application>
  <PresentationFormat>Widescreen</PresentationFormat>
  <Paragraphs>124</Paragraphs>
  <Slides>21</Slides>
  <Notes>0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Arial</vt:lpstr>
      <vt:lpstr>Arial</vt:lpstr>
      <vt:lpstr>Corbel</vt:lpstr>
      <vt:lpstr>Base</vt:lpstr>
      <vt:lpstr>Worksheet</vt:lpstr>
      <vt:lpstr>ROLE OF NUTRITION IN SPORT </vt:lpstr>
      <vt:lpstr>Presentazione standard di PowerPoint</vt:lpstr>
      <vt:lpstr>Ronaldo vs Adriano</vt:lpstr>
      <vt:lpstr>Lebron james </vt:lpstr>
      <vt:lpstr>Nutritional FACTORS THAT INFLUENCE SPORT PERFORMANCEs </vt:lpstr>
      <vt:lpstr>Energy Balance</vt:lpstr>
      <vt:lpstr>Energy Balance</vt:lpstr>
      <vt:lpstr>Carbohydrates intake</vt:lpstr>
      <vt:lpstr>Timing of carbohydrates intake  </vt:lpstr>
      <vt:lpstr>Protein's intake</vt:lpstr>
      <vt:lpstr>Animal protein sources</vt:lpstr>
      <vt:lpstr>Protein Vegetable sources</vt:lpstr>
      <vt:lpstr>Vitamins and minerals supplements</vt:lpstr>
      <vt:lpstr>Most common and less desired  micronutrient deficiencies in sport </vt:lpstr>
      <vt:lpstr>Some Daylesford  products</vt:lpstr>
      <vt:lpstr>Gut microbiome</vt:lpstr>
      <vt:lpstr>Some Daylesford  products</vt:lpstr>
      <vt:lpstr>Sleep</vt:lpstr>
      <vt:lpstr>Some Daylesford  products</vt:lpstr>
      <vt:lpstr>Other factors </vt:lpstr>
      <vt:lpstr>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ROLE OF NUTRITION IN SPORT </dc:title>
  <dc:creator>francesco di martino</dc:creator>
  <cp:lastModifiedBy>francesco di martino</cp:lastModifiedBy>
  <cp:revision>53</cp:revision>
  <dcterms:created xsi:type="dcterms:W3CDTF">2021-03-15T17:18:31Z</dcterms:created>
  <dcterms:modified xsi:type="dcterms:W3CDTF">2021-03-28T13:14:01Z</dcterms:modified>
</cp:coreProperties>
</file>